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256" r:id="rId2"/>
    <p:sldId id="521" r:id="rId3"/>
    <p:sldId id="488" r:id="rId4"/>
    <p:sldId id="489" r:id="rId5"/>
    <p:sldId id="282" r:id="rId6"/>
    <p:sldId id="284" r:id="rId7"/>
    <p:sldId id="346" r:id="rId8"/>
    <p:sldId id="285" r:id="rId9"/>
    <p:sldId id="286" r:id="rId10"/>
    <p:sldId id="287" r:id="rId11"/>
    <p:sldId id="288" r:id="rId12"/>
    <p:sldId id="289" r:id="rId13"/>
    <p:sldId id="490" r:id="rId14"/>
    <p:sldId id="504" r:id="rId15"/>
    <p:sldId id="505" r:id="rId16"/>
    <p:sldId id="491" r:id="rId17"/>
    <p:sldId id="351" r:id="rId18"/>
    <p:sldId id="498" r:id="rId19"/>
    <p:sldId id="354" r:id="rId20"/>
    <p:sldId id="353" r:id="rId21"/>
    <p:sldId id="387" r:id="rId22"/>
    <p:sldId id="292" r:id="rId23"/>
    <p:sldId id="293" r:id="rId24"/>
    <p:sldId id="310" r:id="rId25"/>
    <p:sldId id="501" r:id="rId26"/>
    <p:sldId id="295" r:id="rId27"/>
    <p:sldId id="294" r:id="rId28"/>
    <p:sldId id="327" r:id="rId29"/>
    <p:sldId id="506" r:id="rId30"/>
    <p:sldId id="507" r:id="rId31"/>
    <p:sldId id="509" r:id="rId32"/>
    <p:sldId id="500" r:id="rId33"/>
    <p:sldId id="502" r:id="rId34"/>
    <p:sldId id="517" r:id="rId35"/>
    <p:sldId id="503" r:id="rId36"/>
    <p:sldId id="516" r:id="rId37"/>
    <p:sldId id="518" r:id="rId38"/>
    <p:sldId id="508" r:id="rId39"/>
    <p:sldId id="511" r:id="rId40"/>
    <p:sldId id="512" r:id="rId41"/>
    <p:sldId id="519" r:id="rId42"/>
    <p:sldId id="520" r:id="rId43"/>
    <p:sldId id="510" r:id="rId44"/>
    <p:sldId id="513" r:id="rId45"/>
    <p:sldId id="514" r:id="rId46"/>
    <p:sldId id="492" r:id="rId4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7" autoAdjust="0"/>
    <p:restoredTop sz="92441" autoAdjust="0"/>
  </p:normalViewPr>
  <p:slideViewPr>
    <p:cSldViewPr>
      <p:cViewPr varScale="1">
        <p:scale>
          <a:sx n="101" d="100"/>
          <a:sy n="101" d="100"/>
        </p:scale>
        <p:origin x="1568" y="264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82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F91828-56F1-2843-AF31-96EEDEE0373A}" type="slidenum">
              <a:rPr lang="en-US"/>
              <a:pPr/>
              <a:t>18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Source:  landandfreedom.org</a:t>
            </a:r>
          </a:p>
        </p:txBody>
      </p:sp>
    </p:spTree>
    <p:extLst>
      <p:ext uri="{BB962C8B-B14F-4D97-AF65-F5344CB8AC3E}">
        <p14:creationId xmlns:p14="http://schemas.microsoft.com/office/powerpoint/2010/main" val="4174709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F91828-56F1-2843-AF31-96EEDEE0373A}" type="slidenum">
              <a:rPr lang="en-US"/>
              <a:pPr/>
              <a:t>20</a:t>
            </a:fld>
            <a:endParaRPr lang="en-US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Source:</a:t>
            </a:r>
            <a:r>
              <a:rPr lang="en-US" baseline="0" dirty="0"/>
              <a:t>  Irwin, Doug</a:t>
            </a:r>
            <a:r>
              <a:rPr lang="en-US" b="0" baseline="0" dirty="0"/>
              <a:t>,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charset="0"/>
                <a:ea typeface="+mn-ea"/>
                <a:cs typeface="+mn-cs"/>
              </a:rPr>
              <a:t>Trade Restrictiveness and Deadweight Losses from U.S. Tariffs,” 22 December 2008, Figure 1.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46563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Andres B. Schwarzenberg, “Section 301 of the Trade Act of 1974,” Congressional Research Service, Updated Aug 31, 2020.</a:t>
            </a:r>
          </a:p>
          <a:p>
            <a:r>
              <a:rPr lang="en-US" dirty="0"/>
              <a:t>https://</a:t>
            </a:r>
            <a:r>
              <a:rPr lang="en-US" dirty="0" err="1"/>
              <a:t>crsreports.congress.gov</a:t>
            </a:r>
            <a:r>
              <a:rPr lang="en-US" dirty="0"/>
              <a:t>/product/pdf/IF/IF11346#:~:text=Overview%20of%20Section%20301&amp;text=U.S.%20commerce.,their%20markets%20to%20U.S.%20exports.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65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04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9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Policies and Institutions: National, United States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13A65-6F64-CF44-85D3-FA2342ABBE91}" type="slidenum">
              <a:rPr lang="en-US"/>
              <a:pPr/>
              <a:t>10</a:t>
            </a:fld>
            <a:endParaRPr lang="en-US"/>
          </a:p>
        </p:txBody>
      </p:sp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Congress</a:t>
            </a:r>
          </a:p>
          <a:p>
            <a:pPr lvl="1"/>
            <a:r>
              <a:rPr lang="en-US" dirty="0"/>
              <a:t>Sets tariffs and other trade policies (thus approves trade agreements)</a:t>
            </a:r>
          </a:p>
          <a:p>
            <a:pPr lvl="1"/>
            <a:r>
              <a:rPr lang="en-US" dirty="0"/>
              <a:t>Two committees are responsible</a:t>
            </a:r>
          </a:p>
          <a:p>
            <a:pPr lvl="2"/>
            <a:r>
              <a:rPr lang="en-US" dirty="0"/>
              <a:t>House:  Ways and Means</a:t>
            </a:r>
          </a:p>
          <a:p>
            <a:pPr lvl="2"/>
            <a:r>
              <a:rPr lang="en-US" dirty="0"/>
              <a:t>Senate:  Finance</a:t>
            </a:r>
          </a:p>
          <a:p>
            <a:pPr lvl="1"/>
            <a:r>
              <a:rPr lang="en-US" dirty="0"/>
              <a:t>Why these?  </a:t>
            </a:r>
          </a:p>
          <a:p>
            <a:pPr lvl="2"/>
            <a:r>
              <a:rPr lang="en-US" dirty="0"/>
              <a:t>Because trade policy was originally about collecting revenue</a:t>
            </a:r>
          </a:p>
        </p:txBody>
      </p:sp>
    </p:spTree>
    <p:extLst>
      <p:ext uri="{BB962C8B-B14F-4D97-AF65-F5344CB8AC3E}">
        <p14:creationId xmlns:p14="http://schemas.microsoft.com/office/powerpoint/2010/main" val="111263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8BCC49-7578-1D42-A736-B05674CBD491}" type="slidenum">
              <a:rPr lang="en-US"/>
              <a:pPr/>
              <a:t>11</a:t>
            </a:fld>
            <a:endParaRPr lang="en-US"/>
          </a:p>
        </p:txBody>
      </p:sp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Administrative Agencies</a:t>
            </a:r>
          </a:p>
          <a:p>
            <a:pPr lvl="1"/>
            <a:r>
              <a:rPr lang="en-US" dirty="0"/>
              <a:t>ITA = International Trade Administration</a:t>
            </a:r>
          </a:p>
          <a:p>
            <a:pPr lvl="2"/>
            <a:r>
              <a:rPr lang="en-US" dirty="0"/>
              <a:t>Part of Department of Commerce</a:t>
            </a:r>
          </a:p>
          <a:p>
            <a:pPr lvl="2"/>
            <a:r>
              <a:rPr lang="en-US" dirty="0"/>
              <a:t>Main Function:  Determines “fairness” in unfair trade cases</a:t>
            </a:r>
          </a:p>
          <a:p>
            <a:pPr lvl="3"/>
            <a:r>
              <a:rPr lang="en-US" dirty="0"/>
              <a:t>Are imports “dumped”?</a:t>
            </a:r>
          </a:p>
          <a:p>
            <a:pPr lvl="3"/>
            <a:r>
              <a:rPr lang="en-US" dirty="0"/>
              <a:t>Are they “subsidized”?</a:t>
            </a:r>
          </a:p>
          <a:p>
            <a:pPr lvl="2"/>
            <a:r>
              <a:rPr lang="en-US" dirty="0"/>
              <a:t>Orientation of ITA:  very much favors US businesses</a:t>
            </a:r>
          </a:p>
        </p:txBody>
      </p:sp>
    </p:spTree>
    <p:extLst>
      <p:ext uri="{BB962C8B-B14F-4D97-AF65-F5344CB8AC3E}">
        <p14:creationId xmlns:p14="http://schemas.microsoft.com/office/powerpoint/2010/main" val="3166965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079-6AF5-3E45-AD25-B63E370C4D8C}" type="slidenum">
              <a:rPr lang="en-US"/>
              <a:pPr/>
              <a:t>12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Administrative Agencies</a:t>
            </a:r>
          </a:p>
          <a:p>
            <a:pPr lvl="1"/>
            <a:r>
              <a:rPr lang="en-US"/>
              <a:t>ITC = USITC = United States International Trade Commission</a:t>
            </a:r>
          </a:p>
          <a:p>
            <a:pPr lvl="2"/>
            <a:r>
              <a:rPr lang="en-US"/>
              <a:t>Independent agency</a:t>
            </a:r>
          </a:p>
          <a:p>
            <a:pPr lvl="3"/>
            <a:r>
              <a:rPr lang="en-US"/>
              <a:t>Commissioners (6) are nominated by President and confirmed by Senate</a:t>
            </a:r>
          </a:p>
          <a:p>
            <a:pPr lvl="3"/>
            <a:r>
              <a:rPr lang="en-US"/>
              <a:t>After that they are on their own</a:t>
            </a:r>
          </a:p>
          <a:p>
            <a:pPr lvl="2"/>
            <a:r>
              <a:rPr lang="en-US"/>
              <a:t>Main Function:  To determine “injury” in cases of</a:t>
            </a:r>
          </a:p>
          <a:p>
            <a:pPr lvl="3"/>
            <a:r>
              <a:rPr lang="en-US"/>
              <a:t>Anti-Dumping</a:t>
            </a:r>
          </a:p>
          <a:p>
            <a:pPr lvl="3"/>
            <a:r>
              <a:rPr lang="en-US"/>
              <a:t>Countervailing duties (subsidies)</a:t>
            </a:r>
          </a:p>
          <a:p>
            <a:pPr lvl="3"/>
            <a:r>
              <a:rPr lang="en-US"/>
              <a:t>Safeguards (a.k.a., Escape Clause)</a:t>
            </a:r>
          </a:p>
        </p:txBody>
      </p:sp>
    </p:spTree>
    <p:extLst>
      <p:ext uri="{BB962C8B-B14F-4D97-AF65-F5344CB8AC3E}">
        <p14:creationId xmlns:p14="http://schemas.microsoft.com/office/powerpoint/2010/main" val="137520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079-6AF5-3E45-AD25-B63E370C4D8C}" type="slidenum">
              <a:rPr lang="en-US"/>
              <a:pPr/>
              <a:t>13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Export-Import Bank</a:t>
            </a:r>
          </a:p>
          <a:p>
            <a:pPr lvl="1"/>
            <a:r>
              <a:rPr lang="en-US" dirty="0"/>
              <a:t>Official export credit agency of the US</a:t>
            </a:r>
          </a:p>
          <a:p>
            <a:pPr lvl="1"/>
            <a:r>
              <a:rPr lang="en-US" dirty="0"/>
              <a:t>Assists foreign purchasers of US exports</a:t>
            </a:r>
          </a:p>
          <a:p>
            <a:pPr lvl="2"/>
            <a:r>
              <a:rPr lang="en-US" dirty="0"/>
              <a:t>With loans</a:t>
            </a:r>
          </a:p>
          <a:p>
            <a:pPr lvl="2"/>
            <a:r>
              <a:rPr lang="en-US" dirty="0"/>
              <a:t>Loan guarantees</a:t>
            </a:r>
          </a:p>
          <a:p>
            <a:pPr lvl="2"/>
            <a:r>
              <a:rPr lang="en-US" dirty="0"/>
              <a:t>Etc.</a:t>
            </a:r>
          </a:p>
          <a:p>
            <a:pPr lvl="1"/>
            <a:r>
              <a:rPr lang="en-US" dirty="0"/>
              <a:t>Was target of Tea Party in 2015 as “crony capitalism”</a:t>
            </a:r>
          </a:p>
          <a:p>
            <a:pPr lvl="2"/>
            <a:r>
              <a:rPr lang="en-US" dirty="0"/>
              <a:t>Was prevented July, 2015 to May 2019 from funding projects of over $10 million</a:t>
            </a:r>
          </a:p>
        </p:txBody>
      </p:sp>
    </p:spTree>
    <p:extLst>
      <p:ext uri="{BB962C8B-B14F-4D97-AF65-F5344CB8AC3E}">
        <p14:creationId xmlns:p14="http://schemas.microsoft.com/office/powerpoint/2010/main" val="76363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48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To what part of the US government does the US constitution assign responsibility for commercial policy?  </a:t>
            </a:r>
          </a:p>
          <a:p>
            <a:pPr lvl="1"/>
            <a:r>
              <a:rPr lang="en-US" sz="2000" dirty="0"/>
              <a:t>What does this imply for the procedures by which the US enters into trade agreements?</a:t>
            </a:r>
          </a:p>
          <a:p>
            <a:r>
              <a:rPr lang="en-US" sz="2400" dirty="0"/>
              <a:t>Can the US federal government enter into international agreements that constrain the US states?  </a:t>
            </a:r>
          </a:p>
          <a:p>
            <a:pPr lvl="1"/>
            <a:r>
              <a:rPr lang="en-US" sz="2000" dirty="0"/>
              <a:t>Does the same apply to other negotiating units’ (e.g., Canada, the EU) abilities to commit their sub-units?</a:t>
            </a:r>
          </a:p>
          <a:p>
            <a:r>
              <a:rPr lang="en-US" sz="2400" dirty="0"/>
              <a:t>What units of the US government have responsibilities for aspects of US trade policies?</a:t>
            </a: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003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F4079-6AF5-3E45-AD25-B63E370C4D8C}" type="slidenum">
              <a:rPr lang="en-US"/>
              <a:pPr/>
              <a:t>16</a:t>
            </a:fld>
            <a:endParaRPr lang="en-US"/>
          </a:p>
        </p:txBody>
      </p:sp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Features of US Trade Policies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Tariffs</a:t>
            </a:r>
          </a:p>
          <a:p>
            <a:pPr lvl="1"/>
            <a:r>
              <a:rPr lang="en-US" dirty="0"/>
              <a:t>Column 2:  Tariffs left over from pre-1934</a:t>
            </a:r>
          </a:p>
          <a:p>
            <a:pPr lvl="2"/>
            <a:r>
              <a:rPr lang="en-US" dirty="0"/>
              <a:t>They apply only to N. Korea and Cuba</a:t>
            </a:r>
          </a:p>
          <a:p>
            <a:pPr lvl="1"/>
            <a:r>
              <a:rPr lang="en-US" dirty="0"/>
              <a:t>Column 1:  Tariffs applied to almost all countries</a:t>
            </a:r>
          </a:p>
          <a:p>
            <a:pPr lvl="2"/>
            <a:r>
              <a:rPr lang="en-US" dirty="0"/>
              <a:t>MFN rates for WTO members and others</a:t>
            </a:r>
          </a:p>
          <a:p>
            <a:pPr lvl="2"/>
            <a:r>
              <a:rPr lang="en-US" dirty="0"/>
              <a:t>Negotiated mostly zero rates for FTA members</a:t>
            </a:r>
          </a:p>
        </p:txBody>
      </p:sp>
    </p:spTree>
    <p:extLst>
      <p:ext uri="{BB962C8B-B14F-4D97-AF65-F5344CB8AC3E}">
        <p14:creationId xmlns:p14="http://schemas.microsoft.com/office/powerpoint/2010/main" val="1154183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1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5824D5-BA7C-6C46-8494-94993A584F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53471"/>
            <a:ext cx="9144000" cy="2951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69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62DEEE64-7651-914B-892A-20CE344DD018}" type="slidenum">
              <a:rPr lang="en-US"/>
              <a:pPr/>
              <a:t>18</a:t>
            </a:fld>
            <a:endParaRPr lang="en-US"/>
          </a:p>
        </p:txBody>
      </p:sp>
      <p:pic>
        <p:nvPicPr>
          <p:cNvPr id="2396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981200"/>
            <a:ext cx="9072563" cy="413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95836"/>
            <a:ext cx="8229600" cy="3888462"/>
          </a:xfrm>
        </p:spPr>
        <p:txBody>
          <a:bodyPr/>
          <a:lstStyle/>
          <a:p>
            <a:r>
              <a:rPr lang="en-US" dirty="0"/>
              <a:t>US tariff history: 1810-1920</a:t>
            </a:r>
          </a:p>
        </p:txBody>
      </p:sp>
      <p:sp>
        <p:nvSpPr>
          <p:cNvPr id="239621" name="Text Box 5"/>
          <p:cNvSpPr txBox="1">
            <a:spLocks noChangeArrowheads="1"/>
          </p:cNvSpPr>
          <p:nvPr/>
        </p:nvSpPr>
        <p:spPr bwMode="auto">
          <a:xfrm>
            <a:off x="914400" y="5715000"/>
            <a:ext cx="175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</a:rPr>
              <a:t>Today</a:t>
            </a:r>
          </a:p>
        </p:txBody>
      </p:sp>
      <p:sp>
        <p:nvSpPr>
          <p:cNvPr id="239622" name="Freeform 6"/>
          <p:cNvSpPr>
            <a:spLocks/>
          </p:cNvSpPr>
          <p:nvPr/>
        </p:nvSpPr>
        <p:spPr bwMode="auto">
          <a:xfrm>
            <a:off x="344488" y="5105400"/>
            <a:ext cx="646112" cy="838200"/>
          </a:xfrm>
          <a:custGeom>
            <a:avLst/>
            <a:gdLst/>
            <a:ahLst/>
            <a:cxnLst>
              <a:cxn ang="0">
                <a:pos x="407" y="528"/>
              </a:cxn>
              <a:cxn ang="0">
                <a:pos x="48" y="267"/>
              </a:cxn>
              <a:cxn ang="0">
                <a:pos x="119" y="48"/>
              </a:cxn>
              <a:cxn ang="0">
                <a:pos x="359" y="0"/>
              </a:cxn>
            </a:cxnLst>
            <a:rect l="0" t="0" r="r" b="b"/>
            <a:pathLst>
              <a:path w="407" h="528">
                <a:moveTo>
                  <a:pt x="407" y="528"/>
                </a:moveTo>
                <a:cubicBezTo>
                  <a:pt x="347" y="485"/>
                  <a:pt x="96" y="347"/>
                  <a:pt x="48" y="267"/>
                </a:cubicBezTo>
                <a:cubicBezTo>
                  <a:pt x="0" y="187"/>
                  <a:pt x="67" y="93"/>
                  <a:pt x="119" y="48"/>
                </a:cubicBezTo>
                <a:cubicBezTo>
                  <a:pt x="171" y="3"/>
                  <a:pt x="319" y="8"/>
                  <a:pt x="359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 type="none" w="med" len="med"/>
            <a:tailEnd type="triangle" w="lg" len="lg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9623" name="Line 7"/>
          <p:cNvSpPr>
            <a:spLocks noChangeShapeType="1"/>
          </p:cNvSpPr>
          <p:nvPr/>
        </p:nvSpPr>
        <p:spPr bwMode="auto">
          <a:xfrm>
            <a:off x="914400" y="5105400"/>
            <a:ext cx="7543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6488668"/>
            <a:ext cx="34417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landandfreedoml.org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99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1" grpId="0"/>
      <p:bldP spid="239622" grpId="0" animBg="1"/>
      <p:bldP spid="2396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>
                <a:ea typeface="ヒラギノ角ゴ Pro W3" pitchFamily="-84" charset="-128"/>
              </a:rPr>
              <a:t>Figure 10.5 The U.S. Tariff Rate</a:t>
            </a:r>
          </a:p>
        </p:txBody>
      </p:sp>
      <p:pic>
        <p:nvPicPr>
          <p:cNvPr id="3" name="Picture 2" descr="The tariff rate in percent for the U S is plotted versus year, 1891 to 2011. From 1891 to 1912, the tariff rate gradually declines from 48% to 40%. In 1921, a large dip to 15% occurs and then in 1932 the tariff rate rises to a peak of 59%. Until 1948, the rate drops rapidly to 12%. From 1948 to 2011, the rate declines gradually, with a tariff rate of 4% in 2011. All values estimated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20290"/>
            <a:ext cx="7510516" cy="3686088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614016"/>
            <a:ext cx="8229600" cy="672756"/>
          </a:xfrm>
        </p:spPr>
        <p:txBody>
          <a:bodyPr/>
          <a:lstStyle/>
          <a:p>
            <a:pPr marL="0" indent="0">
              <a:buNone/>
            </a:pPr>
            <a:r>
              <a:rPr lang="en-US" sz="2200" dirty="0">
                <a:latin typeface="Arial (Body)"/>
              </a:rPr>
              <a:t>After rising sharply at the beginning of the 1930s, the average tariff rate of the United States has steadily declined.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2AE80-AF24-344B-8853-5A69F6CA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31FE5-3DBB-7B47-986D-5CA556FB2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1F7CB4-48F5-FD4D-AB97-ECFE0377CFBC}"/>
              </a:ext>
            </a:extLst>
          </p:cNvPr>
          <p:cNvCxnSpPr>
            <a:cxnSpLocks/>
          </p:cNvCxnSpPr>
          <p:nvPr/>
        </p:nvCxnSpPr>
        <p:spPr>
          <a:xfrm>
            <a:off x="3581400" y="1371600"/>
            <a:ext cx="0" cy="3429000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D246472-89FF-8544-AF31-6A6D262181A0}"/>
              </a:ext>
            </a:extLst>
          </p:cNvPr>
          <p:cNvSpPr txBox="1"/>
          <p:nvPr/>
        </p:nvSpPr>
        <p:spPr>
          <a:xfrm>
            <a:off x="3505200" y="12954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1934 Reciprocal Trade Agreements Act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6A3AA0-0E18-F54B-95EF-47C844CD3E9D}"/>
              </a:ext>
            </a:extLst>
          </p:cNvPr>
          <p:cNvCxnSpPr>
            <a:cxnSpLocks/>
          </p:cNvCxnSpPr>
          <p:nvPr/>
        </p:nvCxnSpPr>
        <p:spPr>
          <a:xfrm>
            <a:off x="4267200" y="1676400"/>
            <a:ext cx="0" cy="3124200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4D85828-ED18-154D-9DEC-8BDB2156CF02}"/>
              </a:ext>
            </a:extLst>
          </p:cNvPr>
          <p:cNvSpPr txBox="1"/>
          <p:nvPr/>
        </p:nvSpPr>
        <p:spPr>
          <a:xfrm>
            <a:off x="4191000" y="1676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1947 GATT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BB890F2-8947-2B49-9AC5-9892DD1CEC0E}"/>
              </a:ext>
            </a:extLst>
          </p:cNvPr>
          <p:cNvCxnSpPr>
            <a:cxnSpLocks/>
          </p:cNvCxnSpPr>
          <p:nvPr/>
        </p:nvCxnSpPr>
        <p:spPr>
          <a:xfrm>
            <a:off x="7086600" y="1676400"/>
            <a:ext cx="0" cy="3124200"/>
          </a:xfrm>
          <a:prstGeom prst="line">
            <a:avLst/>
          </a:prstGeom>
          <a:ln>
            <a:solidFill>
              <a:srgbClr val="00B05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9819837-1946-7840-A604-EBF920F64A8A}"/>
              </a:ext>
            </a:extLst>
          </p:cNvPr>
          <p:cNvSpPr txBox="1"/>
          <p:nvPr/>
        </p:nvSpPr>
        <p:spPr>
          <a:xfrm>
            <a:off x="7010400" y="16764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1995 WTO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750ABF4-977B-6C4E-9EDE-B5EF1A7048A7}"/>
              </a:ext>
            </a:extLst>
          </p:cNvPr>
          <p:cNvSpPr txBox="1"/>
          <p:nvPr/>
        </p:nvSpPr>
        <p:spPr>
          <a:xfrm>
            <a:off x="914400" y="12192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Smoot-Hawley Tariff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DCC4687-5340-634B-81EC-93A40D325C87}"/>
              </a:ext>
            </a:extLst>
          </p:cNvPr>
          <p:cNvCxnSpPr>
            <a:cxnSpLocks/>
          </p:cNvCxnSpPr>
          <p:nvPr/>
        </p:nvCxnSpPr>
        <p:spPr>
          <a:xfrm>
            <a:off x="2971800" y="1524000"/>
            <a:ext cx="381000" cy="533400"/>
          </a:xfrm>
          <a:prstGeom prst="straightConnector1">
            <a:avLst/>
          </a:prstGeom>
          <a:ln>
            <a:solidFill>
              <a:srgbClr val="FF00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121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A049-640A-1E40-8881-BB957491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94258-1C8E-C94B-97A3-B15568DF0D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on Papers</a:t>
            </a:r>
          </a:p>
          <a:p>
            <a:pPr lvl="1"/>
            <a:r>
              <a:rPr lang="en-US" dirty="0"/>
              <a:t>Linear supply and demand are fine</a:t>
            </a:r>
          </a:p>
          <a:p>
            <a:pPr lvl="1"/>
            <a:r>
              <a:rPr lang="en-US" dirty="0"/>
              <a:t>Results in table, with just discussion in text and conclusion</a:t>
            </a:r>
          </a:p>
          <a:p>
            <a:pPr lvl="1"/>
            <a:r>
              <a:rPr lang="en-US" dirty="0"/>
              <a:t>Agriculture, alternative crops:  just say a little</a:t>
            </a:r>
          </a:p>
          <a:p>
            <a:pPr lvl="1"/>
            <a:r>
              <a:rPr lang="en-US" dirty="0"/>
              <a:t>Ratio of output to employment:  use data on   production and employment</a:t>
            </a:r>
          </a:p>
          <a:p>
            <a:pPr lvl="1"/>
            <a:r>
              <a:rPr lang="en-US" dirty="0"/>
              <a:t>Always:  be careful and explicit of units of measurement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F71D27-983D-EB4C-8F42-AB18E182D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6131C-B3A6-B649-82BD-DB402EFB4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08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EEE64-7651-914B-892A-20CE344DD018}" type="slidenum">
              <a:rPr lang="en-US"/>
              <a:pPr/>
              <a:t>20</a:t>
            </a:fld>
            <a:endParaRPr lang="en-US"/>
          </a:p>
        </p:txBody>
      </p:sp>
      <p:sp>
        <p:nvSpPr>
          <p:cNvPr id="23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525963"/>
          </a:xfrm>
        </p:spPr>
        <p:txBody>
          <a:bodyPr/>
          <a:lstStyle/>
          <a:p>
            <a:r>
              <a:rPr lang="en-US" dirty="0"/>
              <a:t>Why the decline in tariffs?  Partly due to revenues from income tax:</a:t>
            </a:r>
          </a:p>
          <a:p>
            <a:pPr lvl="1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2895600"/>
            <a:ext cx="4991100" cy="321310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29E10E-EFF7-2C42-9A2F-8D6766DE1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</p:spTree>
    <p:extLst>
      <p:ext uri="{BB962C8B-B14F-4D97-AF65-F5344CB8AC3E}">
        <p14:creationId xmlns:p14="http://schemas.microsoft.com/office/powerpoint/2010/main" val="24480201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82D1C-EF42-D940-9798-592B4F405F45}" type="slidenum">
              <a:rPr lang="en-US"/>
              <a:pPr/>
              <a:t>21</a:t>
            </a:fld>
            <a:endParaRPr lang="en-US"/>
          </a:p>
        </p:txBody>
      </p:sp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Tariffs, quotas, etc.</a:t>
            </a:r>
          </a:p>
          <a:p>
            <a:pPr lvl="1"/>
            <a:r>
              <a:rPr lang="en-US" dirty="0"/>
              <a:t>We still have high tariffs on some products</a:t>
            </a:r>
          </a:p>
          <a:p>
            <a:pPr lvl="2"/>
            <a:r>
              <a:rPr lang="en-US" dirty="0"/>
              <a:t>Textiles, apparel</a:t>
            </a:r>
          </a:p>
          <a:p>
            <a:pPr lvl="2"/>
            <a:r>
              <a:rPr lang="en-US" dirty="0"/>
              <a:t>Agriculture</a:t>
            </a:r>
          </a:p>
          <a:p>
            <a:pPr lvl="1"/>
            <a:r>
              <a:rPr lang="en-US" dirty="0"/>
              <a:t>Quotas are still common in agriculture</a:t>
            </a:r>
          </a:p>
          <a:p>
            <a:pPr lvl="1"/>
            <a:r>
              <a:rPr lang="en-US" dirty="0"/>
              <a:t>VERs: Voluntary Export Restraints </a:t>
            </a:r>
          </a:p>
          <a:p>
            <a:pPr lvl="2"/>
            <a:r>
              <a:rPr lang="en-US" dirty="0"/>
              <a:t>No longer</a:t>
            </a:r>
          </a:p>
          <a:p>
            <a:pPr lvl="2"/>
            <a:r>
              <a:rPr lang="en-US" dirty="0"/>
              <a:t>But Trump has negotiated something like VERs</a:t>
            </a:r>
          </a:p>
          <a:p>
            <a:pPr lvl="1"/>
            <a:r>
              <a:rPr lang="en-US" dirty="0"/>
              <a:t>With Trump we have more high tariffs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90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5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38BC-A77D-5E40-A283-DCAFF3CC07ED}" type="slidenum">
              <a:rPr lang="en-US"/>
              <a:pPr/>
              <a:t>22</a:t>
            </a:fld>
            <a:endParaRPr 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Escape Clause = Section 201</a:t>
            </a:r>
          </a:p>
          <a:p>
            <a:pPr lvl="1"/>
            <a:r>
              <a:rPr lang="en-US" sz="2400" dirty="0"/>
              <a:t>Called “Safeguards” in WTO</a:t>
            </a:r>
          </a:p>
          <a:p>
            <a:pPr lvl="1"/>
            <a:r>
              <a:rPr lang="en-US" sz="2400" dirty="0"/>
              <a:t>Permits temporary protection from injurious imports</a:t>
            </a:r>
          </a:p>
          <a:p>
            <a:pPr lvl="2"/>
            <a:r>
              <a:rPr lang="en-US" sz="2000" dirty="0"/>
              <a:t>Does NOT allege that the imports are “unfair”</a:t>
            </a:r>
          </a:p>
          <a:p>
            <a:pPr lvl="1"/>
            <a:r>
              <a:rPr lang="en-US" sz="2400" dirty="0"/>
              <a:t>Eligibility is decided by USITC alone</a:t>
            </a:r>
          </a:p>
          <a:p>
            <a:pPr lvl="2"/>
            <a:r>
              <a:rPr lang="en-US" sz="2000" dirty="0"/>
              <a:t>Injury (must be serious)</a:t>
            </a:r>
          </a:p>
          <a:p>
            <a:pPr lvl="2"/>
            <a:r>
              <a:rPr lang="en-US" sz="2000" dirty="0"/>
              <a:t>Causation (must be due to imports)</a:t>
            </a:r>
          </a:p>
          <a:p>
            <a:pPr lvl="1"/>
            <a:r>
              <a:rPr lang="en-US" sz="2400" dirty="0"/>
              <a:t>Implemented by President, who </a:t>
            </a:r>
            <a:r>
              <a:rPr lang="en-US" sz="2400" u="sng" dirty="0"/>
              <a:t>may</a:t>
            </a:r>
            <a:r>
              <a:rPr lang="en-US" sz="2400" dirty="0"/>
              <a:t> say NO.</a:t>
            </a:r>
          </a:p>
          <a:p>
            <a:pPr lvl="1"/>
            <a:r>
              <a:rPr lang="en-US" sz="2400" dirty="0"/>
              <a:t>This was used under Trump for solar panels and washing machines</a:t>
            </a:r>
          </a:p>
          <a:p>
            <a:pPr lvl="1"/>
            <a:r>
              <a:rPr lang="en-US" sz="2400" dirty="0"/>
              <a:t>We’ll study it more on Nov 17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38736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7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2BAED-6C8D-8A4B-9BAE-DD796B9FBBFF}" type="slidenum">
              <a:rPr lang="en-US"/>
              <a:pPr/>
              <a:t>23</a:t>
            </a:fld>
            <a:endParaRPr lang="en-US"/>
          </a:p>
        </p:txBody>
      </p:sp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Unfair Trade Laws</a:t>
            </a:r>
          </a:p>
          <a:p>
            <a:pPr lvl="1"/>
            <a:r>
              <a:rPr lang="en-US" dirty="0"/>
              <a:t>Permit protection (not temporary) from “unfair” imports</a:t>
            </a:r>
          </a:p>
          <a:p>
            <a:pPr lvl="2"/>
            <a:r>
              <a:rPr lang="en-US" dirty="0"/>
              <a:t>Must also be injurious, but less so than for escape clause (“material injury”)</a:t>
            </a:r>
          </a:p>
          <a:p>
            <a:pPr lvl="2"/>
            <a:r>
              <a:rPr lang="en-US" dirty="0"/>
              <a:t>“Unfair” if</a:t>
            </a:r>
          </a:p>
          <a:p>
            <a:pPr lvl="3"/>
            <a:r>
              <a:rPr lang="en-US" dirty="0"/>
              <a:t>Subsidized by foreign government</a:t>
            </a:r>
          </a:p>
          <a:p>
            <a:pPr lvl="3"/>
            <a:r>
              <a:rPr lang="en-US" dirty="0"/>
              <a:t>“Dumped”, i.e., priced too low by firm (more on this below)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97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8F15-FCAE-A14D-B7CC-36606EF6A82A}" type="slidenum">
              <a:rPr lang="en-US"/>
              <a:pPr/>
              <a:t>24</a:t>
            </a:fld>
            <a:endParaRPr 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Unfair Trade Laws</a:t>
            </a:r>
          </a:p>
          <a:p>
            <a:pPr lvl="1"/>
            <a:r>
              <a:rPr lang="en-US" dirty="0"/>
              <a:t>Fairness decided by ITA</a:t>
            </a:r>
          </a:p>
          <a:p>
            <a:pPr lvl="1"/>
            <a:r>
              <a:rPr lang="en-US" dirty="0"/>
              <a:t>Injury decided by USITC</a:t>
            </a:r>
          </a:p>
          <a:p>
            <a:pPr lvl="1"/>
            <a:r>
              <a:rPr lang="en-US" dirty="0"/>
              <a:t>President is NOT permitted to say NO</a:t>
            </a:r>
          </a:p>
          <a:p>
            <a:r>
              <a:rPr lang="en-US" dirty="0"/>
              <a:t>We’ll study these more Dec 1-8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870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F8F15-FCAE-A14D-B7CC-36606EF6A82A}" type="slidenum">
              <a:rPr lang="en-US"/>
              <a:pPr/>
              <a:t>25</a:t>
            </a:fld>
            <a:endParaRPr lang="en-US"/>
          </a:p>
        </p:txBody>
      </p:sp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Section 301 of the Trade Act of 1974</a:t>
            </a:r>
          </a:p>
          <a:p>
            <a:pPr lvl="1"/>
            <a:r>
              <a:rPr lang="en-US" sz="2400" dirty="0"/>
              <a:t>US law permitting tariffs on countries that engage in ”unfair trade” (other than dumping and subsidies)</a:t>
            </a:r>
          </a:p>
          <a:p>
            <a:pPr lvl="1"/>
            <a:r>
              <a:rPr lang="en-US" sz="2400" dirty="0"/>
              <a:t>What is unfair trade?  “acts that are ‘unjustifiable’ or ‘unreasonable’ and burden U.S. commerce.”</a:t>
            </a:r>
          </a:p>
          <a:p>
            <a:pPr lvl="1"/>
            <a:r>
              <a:rPr lang="en-US" sz="2400" dirty="0"/>
              <a:t>Before 1995, used extensively by US to pressure other countries</a:t>
            </a:r>
          </a:p>
          <a:p>
            <a:pPr lvl="1"/>
            <a:r>
              <a:rPr lang="en-US" sz="2400" dirty="0"/>
              <a:t>2018 applied to China by USTR:  “practices related to technology transfer, intellectual property, and innovation are unreasonable or discriminatory, and burden or restrict U.S. commerce.”</a:t>
            </a:r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3100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E417C-1956-B24F-B08A-12ABA46190EE}" type="slidenum">
              <a:rPr lang="en-US"/>
              <a:pPr/>
              <a:t>26</a:t>
            </a:fld>
            <a:endParaRPr lang="en-US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Trade Adjustment Assistance (TAA)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Provides temporary help (</a:t>
            </a:r>
            <a:r>
              <a:rPr lang="en-US" sz="2400" u="sng" dirty="0"/>
              <a:t>not</a:t>
            </a:r>
            <a:r>
              <a:rPr lang="en-US" sz="2400" dirty="0"/>
              <a:t> tariff protection) for firms and workers hurt by imports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Gives workers access to income support, relocation allowances, job search allowances, health coverage tax credit, and occupational training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As of 2002, Alternative Trade Adjustment Assistance (ATAA) also provides limited “wage insurance” for trade-displaced older workers 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Will study more Nov 19</a:t>
            </a:r>
          </a:p>
        </p:txBody>
      </p:sp>
    </p:spTree>
    <p:extLst>
      <p:ext uri="{BB962C8B-B14F-4D97-AF65-F5344CB8AC3E}">
        <p14:creationId xmlns:p14="http://schemas.microsoft.com/office/powerpoint/2010/main" val="3171458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332C7-E643-3749-8186-ECC06027ABBD}" type="slidenum">
              <a:rPr lang="en-US"/>
              <a:pPr/>
              <a:t>27</a:t>
            </a:fld>
            <a:endParaRPr 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Fast Track -- officially “Trade Promotion Authority” (TPA)</a:t>
            </a:r>
          </a:p>
          <a:p>
            <a:pPr lvl="1"/>
            <a:r>
              <a:rPr lang="en-US" sz="2400" dirty="0"/>
              <a:t>Procedure, imposed by Congress on itself, requiring it to</a:t>
            </a:r>
          </a:p>
          <a:p>
            <a:pPr marL="457200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Relevant for approval of FTAs and some other trade deals</a:t>
            </a:r>
          </a:p>
          <a:p>
            <a:pPr lvl="1"/>
            <a:r>
              <a:rPr lang="en-US" sz="2400" dirty="0"/>
              <a:t>Congress approved TPA in July 2015, good until July 1 2018, later extended to July 1, 2021</a:t>
            </a:r>
          </a:p>
          <a:p>
            <a:pPr lvl="1"/>
            <a:r>
              <a:rPr lang="en-US" sz="2400" dirty="0"/>
              <a:t>So Trump has it, for a while, for deals with UK, etc.</a:t>
            </a:r>
          </a:p>
          <a:p>
            <a:pPr lvl="1"/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243716" name="Text Box 4"/>
          <p:cNvSpPr txBox="1">
            <a:spLocks noChangeArrowheads="1"/>
          </p:cNvSpPr>
          <p:nvPr/>
        </p:nvSpPr>
        <p:spPr bwMode="auto">
          <a:xfrm>
            <a:off x="2514600" y="2971800"/>
            <a:ext cx="3733800" cy="83099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/>
              <a:t>Consider trade legislation without amendment</a:t>
            </a:r>
          </a:p>
        </p:txBody>
      </p:sp>
    </p:spTree>
    <p:extLst>
      <p:ext uri="{BB962C8B-B14F-4D97-AF65-F5344CB8AC3E}">
        <p14:creationId xmlns:p14="http://schemas.microsoft.com/office/powerpoint/2010/main" val="3390785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uiExpand="1" build="p"/>
      <p:bldP spid="2437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92E68-CAC6-1A4E-A22A-10F28C7CC796}" type="slidenum">
              <a:rPr lang="en-US"/>
              <a:pPr/>
              <a:t>28</a:t>
            </a:fld>
            <a:endParaRPr lang="en-US"/>
          </a:p>
        </p:txBody>
      </p:sp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Features of US Trade Policies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GSP = Generalized System of Preferences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Charge lower tariffs on some exports from some developing countries than we charge other countries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Other developed countries do this too (permitted by WTO)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Trump has withdrawn GSP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From India in Jun 2019, prompting retaliation</a:t>
            </a:r>
          </a:p>
          <a:p>
            <a:pPr lvl="2">
              <a:lnSpc>
                <a:spcPct val="80000"/>
              </a:lnSpc>
            </a:pPr>
            <a:r>
              <a:rPr lang="en-US" sz="2000" dirty="0"/>
              <a:t>From Thailand in Oct 2019 (see </a:t>
            </a:r>
            <a:r>
              <a:rPr lang="en-US" sz="2000" dirty="0" err="1"/>
              <a:t>Politi</a:t>
            </a:r>
            <a:r>
              <a:rPr lang="en-US" sz="2000" dirty="0"/>
              <a:t> &amp; Reed)</a:t>
            </a:r>
          </a:p>
        </p:txBody>
      </p:sp>
    </p:spTree>
    <p:extLst>
      <p:ext uri="{BB962C8B-B14F-4D97-AF65-F5344CB8AC3E}">
        <p14:creationId xmlns:p14="http://schemas.microsoft.com/office/powerpoint/2010/main" val="324956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780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1264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Who has "standing" under the antidumping law? </a:t>
            </a:r>
            <a:r>
              <a:rPr lang="en-US" sz="2000" dirty="0"/>
              <a:t>Who determines whether there is dumping?</a:t>
            </a:r>
          </a:p>
          <a:p>
            <a:r>
              <a:rPr lang="en-US" sz="2400" dirty="0"/>
              <a:t>How do the injury requirements differ for antidumping and for safeguards? </a:t>
            </a:r>
            <a:r>
              <a:rPr lang="en-US" sz="2000" dirty="0"/>
              <a:t>Do either require that the domestic firms make losses?</a:t>
            </a:r>
            <a:endParaRPr lang="en-US" sz="2400" dirty="0"/>
          </a:p>
          <a:p>
            <a:r>
              <a:rPr lang="en-US" sz="2400" dirty="0"/>
              <a:t>What can a U.S. producer do if it believes that its competitors in another country are engaging in anticompetitive conduct that is being tolerated by their government?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38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Why did Fast Track, or something like it, become necessary only after trade negotiations were moving on from tariffs to negotiating non-tariff measures?</a:t>
            </a:r>
          </a:p>
          <a:p>
            <a:r>
              <a:rPr lang="en-US" sz="2400" dirty="0"/>
              <a:t>Is US withdrawal of GSP preferences from Thailand based on the belief that Thailand is no longer a developing country?</a:t>
            </a:r>
          </a:p>
          <a:p>
            <a:r>
              <a:rPr lang="en-US" sz="2400" dirty="0"/>
              <a:t>Who requested the withdrawal of GSP from Thailand, and why was the Trump administration willing to do it?</a:t>
            </a:r>
            <a:endParaRPr lang="en-US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95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70673-4CE0-2345-97D6-5E9E2DD7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Trade Policies under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E2A8-8F60-EC49-8041-C97BD0CB1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2017:  Not much</a:t>
            </a:r>
          </a:p>
          <a:p>
            <a:r>
              <a:rPr lang="en-US" dirty="0"/>
              <a:t>2018-20:  See State of Play, Sep 3</a:t>
            </a:r>
          </a:p>
          <a:p>
            <a:pPr lvl="1"/>
            <a:r>
              <a:rPr lang="en-US" dirty="0"/>
              <a:t>Tariffs on steel and aluminum (Section 232)</a:t>
            </a:r>
          </a:p>
          <a:p>
            <a:pPr lvl="1"/>
            <a:r>
              <a:rPr lang="en-US" dirty="0"/>
              <a:t>Tariffs on China (Section 301)</a:t>
            </a:r>
          </a:p>
          <a:p>
            <a:pPr lvl="1"/>
            <a:r>
              <a:rPr lang="en-US" dirty="0"/>
              <a:t>Threat of tariffs on cars (Section 232)</a:t>
            </a:r>
          </a:p>
          <a:p>
            <a:pPr lvl="1"/>
            <a:r>
              <a:rPr lang="en-US" dirty="0"/>
              <a:t>Threat of tariffs on Mexico</a:t>
            </a:r>
          </a:p>
          <a:p>
            <a:pPr lvl="1"/>
            <a:r>
              <a:rPr lang="en-US" dirty="0"/>
              <a:t>Actions targeting firms (ZTE, Huawei, </a:t>
            </a:r>
            <a:r>
              <a:rPr lang="en-US" dirty="0" err="1"/>
              <a:t>TikTok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A60C0-E854-594F-A144-7C4C973F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1DADC-A891-CA4E-A57E-C828BB75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01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70673-4CE0-2345-97D6-5E9E2DD7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Trade Policies under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E2A8-8F60-EC49-8041-C97BD0CB1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USTR </a:t>
            </a:r>
            <a:r>
              <a:rPr lang="en-US" dirty="0" err="1"/>
              <a:t>Lighthizer’s</a:t>
            </a:r>
            <a:r>
              <a:rPr lang="en-US" dirty="0"/>
              <a:t> US accomplishments</a:t>
            </a:r>
          </a:p>
          <a:p>
            <a:pPr lvl="1"/>
            <a:r>
              <a:rPr lang="en-US" dirty="0"/>
              <a:t>Phase 1 deal with China</a:t>
            </a:r>
          </a:p>
          <a:p>
            <a:pPr lvl="1"/>
            <a:r>
              <a:rPr lang="en-US" dirty="0"/>
              <a:t>USMCA</a:t>
            </a:r>
          </a:p>
          <a:p>
            <a:pPr lvl="1"/>
            <a:r>
              <a:rPr lang="en-US" dirty="0"/>
              <a:t>Deals with Japan</a:t>
            </a:r>
          </a:p>
          <a:p>
            <a:pPr lvl="1"/>
            <a:r>
              <a:rPr lang="en-US" dirty="0"/>
              <a:t>Airbus retaliation</a:t>
            </a:r>
          </a:p>
          <a:p>
            <a:pPr lvl="1"/>
            <a:r>
              <a:rPr lang="en-US" dirty="0"/>
              <a:t>France digital tax retaliation</a:t>
            </a:r>
          </a:p>
          <a:p>
            <a:pPr lvl="1"/>
            <a:r>
              <a:rPr lang="en-US" dirty="0"/>
              <a:t>Actions against the WTO</a:t>
            </a:r>
          </a:p>
          <a:p>
            <a:pPr lvl="2"/>
            <a:r>
              <a:rPr lang="en-US" dirty="0"/>
              <a:t>“brought about a fundamental rethinking of the World Trade Organization”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A60C0-E854-594F-A144-7C4C973F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1DADC-A891-CA4E-A57E-C828BB75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8037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305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USTR “Agenda”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in the US as benefited from these policies? </a:t>
            </a:r>
          </a:p>
          <a:p>
            <a:r>
              <a:rPr lang="en-US" dirty="0"/>
              <a:t>What do they plan for the next year?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081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70673-4CE0-2345-97D6-5E9E2DD7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Trade Policies under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E2A8-8F60-EC49-8041-C97BD0CB1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Section 232 Tariffs</a:t>
            </a:r>
          </a:p>
          <a:p>
            <a:pPr lvl="1"/>
            <a:r>
              <a:rPr lang="en-US" dirty="0"/>
              <a:t>Used by Trump on Steel and Aluminum</a:t>
            </a:r>
          </a:p>
          <a:p>
            <a:pPr lvl="1"/>
            <a:r>
              <a:rPr lang="en-US" dirty="0"/>
              <a:t>Threatened by Trump on cars &amp; car parts</a:t>
            </a:r>
          </a:p>
          <a:p>
            <a:pPr lvl="1"/>
            <a:r>
              <a:rPr lang="en-US" dirty="0"/>
              <a:t>Has basis in US law, but legality still questioned (see </a:t>
            </a:r>
            <a:r>
              <a:rPr lang="en-US" dirty="0" err="1"/>
              <a:t>Fefer</a:t>
            </a:r>
            <a:r>
              <a:rPr lang="en-US" dirty="0"/>
              <a:t> et al.)</a:t>
            </a:r>
          </a:p>
          <a:p>
            <a:pPr lvl="1"/>
            <a:r>
              <a:rPr lang="en-US" dirty="0"/>
              <a:t>Investigation underway on electrical grid imports (see Williams)</a:t>
            </a:r>
          </a:p>
          <a:p>
            <a:pPr lvl="1"/>
            <a:r>
              <a:rPr lang="en-US" dirty="0"/>
              <a:t>Even some Republicans want to change the law (see Elis)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A60C0-E854-594F-A144-7C4C973F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1DADC-A891-CA4E-A57E-C828BB75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960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3743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Fefer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“Section 232”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Under what circumstances does Section 232 of the 1962 Trade Act permit the President to levy tariffs?</a:t>
            </a:r>
          </a:p>
          <a:p>
            <a:r>
              <a:rPr lang="en-US" sz="2800" dirty="0"/>
              <a:t>Who conducts the investigation to determine if this is the case?  If the answer is yes, must the President levy tariffs?</a:t>
            </a:r>
          </a:p>
          <a:p>
            <a:r>
              <a:rPr lang="en-US" sz="2800" dirty="0"/>
              <a:t>Must the tariffs apply to all imports of the product?  If not, do we know why not?</a:t>
            </a:r>
          </a:p>
          <a:p>
            <a:r>
              <a:rPr lang="en-US" sz="2800" dirty="0"/>
              <a:t>Is the use of Section 232 legal under the rules of the WTO?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427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Williams, “electrical grid imports”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basis for the investigation of imported electrical grid parts?</a:t>
            </a:r>
          </a:p>
          <a:p>
            <a:r>
              <a:rPr lang="en-US" dirty="0"/>
              <a:t>Has the US already blocked any imports of these products? </a:t>
            </a:r>
          </a:p>
          <a:p>
            <a:r>
              <a:rPr lang="en-US" dirty="0"/>
              <a:t>What portion of the US economy might be protected by a tariff on the type of electrical steel used in transformers? 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877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Should (according to Jackson), and do, international institutions like the WTO interfere with the sovereignty of its member states?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534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Ellis, “Grassley”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trade law is being considered for change?</a:t>
            </a:r>
          </a:p>
          <a:p>
            <a:r>
              <a:rPr lang="en-US" dirty="0"/>
              <a:t>How has Trump used this law?</a:t>
            </a:r>
          </a:p>
          <a:p>
            <a:r>
              <a:rPr lang="en-US" dirty="0"/>
              <a:t>Is this only a Democrat seeking to stop Trump?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2405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70673-4CE0-2345-97D6-5E9E2DD7A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Trade Policies under Trump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7E2A8-8F60-EC49-8041-C97BD0CB1D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Other</a:t>
            </a:r>
          </a:p>
          <a:p>
            <a:pPr lvl="1"/>
            <a:r>
              <a:rPr lang="en-US" dirty="0"/>
              <a:t>US may allow some drug imports (see </a:t>
            </a:r>
            <a:r>
              <a:rPr lang="en-US" dirty="0" err="1"/>
              <a:t>Armour</a:t>
            </a:r>
            <a:r>
              <a:rPr lang="en-US" dirty="0"/>
              <a:t> &amp; Burton)</a:t>
            </a:r>
          </a:p>
          <a:p>
            <a:pPr lvl="1"/>
            <a:r>
              <a:rPr lang="en-US" dirty="0"/>
              <a:t>Congress may ban buses, railcars from China (see Wise &amp; </a:t>
            </a:r>
            <a:r>
              <a:rPr lang="en-US" dirty="0" err="1"/>
              <a:t>Ferek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Sanctions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CA60C0-E854-594F-A144-7C4C973FE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1DADC-A891-CA4E-A57E-C828BB75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478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266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Armour</a:t>
            </a:r>
            <a:r>
              <a:rPr lang="en-US" dirty="0"/>
              <a:t> &amp; Burton, Drug Imports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it legal now for Americans to import drugs from Canada?</a:t>
            </a:r>
          </a:p>
          <a:p>
            <a:r>
              <a:rPr lang="en-US" dirty="0"/>
              <a:t>Why are drug prices lower in Canada and other countries than in the US?</a:t>
            </a:r>
          </a:p>
          <a:p>
            <a:r>
              <a:rPr lang="en-US" dirty="0"/>
              <a:t>Is the purpose here really to make drugs cheaper to US consumers, and will it work?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6675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Wise &amp; </a:t>
            </a:r>
            <a:r>
              <a:rPr lang="en-US" dirty="0" err="1"/>
              <a:t>Ferek</a:t>
            </a:r>
            <a:r>
              <a:rPr lang="en-US" dirty="0"/>
              <a:t>, “Ban Chinese Buses”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lawmakers’ concern about imports of railcars and buses from China? </a:t>
            </a:r>
          </a:p>
          <a:p>
            <a:r>
              <a:rPr lang="en-US" dirty="0"/>
              <a:t>For other products mentioned here, is that also the concern?</a:t>
            </a:r>
            <a:r>
              <a:rPr lang="en-US" sz="2800" dirty="0"/>
              <a:t>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02742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</a:t>
            </a:r>
            <a:r>
              <a:rPr lang="en-US" dirty="0" err="1"/>
              <a:t>Rappeport</a:t>
            </a:r>
            <a:r>
              <a:rPr lang="en-US" dirty="0"/>
              <a:t> &amp; Rogers, “Sanctions”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the use of sanctions by the Trump administration compare to prior administrations? </a:t>
            </a:r>
          </a:p>
          <a:p>
            <a:r>
              <a:rPr lang="en-US" dirty="0"/>
              <a:t>Has Trump been consistent in his use of sanctions? </a:t>
            </a:r>
          </a:p>
          <a:p>
            <a:r>
              <a:rPr lang="en-US" dirty="0"/>
              <a:t>How do other countries respond to sanctions?</a:t>
            </a:r>
            <a:r>
              <a:rPr lang="en-US" sz="2800" dirty="0"/>
              <a:t> </a:t>
            </a:r>
          </a:p>
          <a:p>
            <a:r>
              <a:rPr lang="en-US" dirty="0"/>
              <a:t>Will Trump’s use of sanctions make the US more powerful after he leaves? 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528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9:  Policies and Institutions: National, United States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53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7DA7-97E6-1941-B603-C398F8E78810}" type="slidenum">
              <a:rPr lang="en-US"/>
              <a:pPr/>
              <a:t>5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Outline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/>
              <a:t>Parts of the US Government that Handle Trade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Main Features of US Trade Policies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Tariffs, Quotas, </a:t>
            </a:r>
            <a:r>
              <a:rPr lang="en-US" sz="2400" dirty="0" err="1"/>
              <a:t>VERs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400" dirty="0"/>
              <a:t>Escape Clause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Unfair Trade Laws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Section 301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Trade Adjustment Assistance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Fast Track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GSP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US Trade Policy under Trump</a:t>
            </a:r>
          </a:p>
          <a:p>
            <a:pPr lvl="1">
              <a:lnSpc>
                <a:spcPct val="80000"/>
              </a:lnSpc>
            </a:pPr>
            <a:endParaRPr lang="en-US" sz="2400" dirty="0"/>
          </a:p>
          <a:p>
            <a:pPr lvl="1">
              <a:lnSpc>
                <a:spcPct val="8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493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FF49-59E4-7949-A774-1FA1CD1E8A05}" type="slidenum">
              <a:rPr lang="en-US"/>
              <a:pPr/>
              <a:t>6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US does NOT have a “ministry” or “department” of international trade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Most other countries do; e.g. …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Canada:  Department of International Trade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Japan:  Ministry of Economy, Trade and Industry (METI)  (Used to be MITI)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EU:  Directorate General Trade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Trade Commissioner:  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en-US" sz="2000" dirty="0"/>
              <a:t>	Phil Hogan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en-US" sz="2000" dirty="0"/>
              <a:t>	until Aug 26, 2020</a:t>
            </a:r>
          </a:p>
          <a:p>
            <a:pPr lvl="2">
              <a:lnSpc>
                <a:spcPct val="90000"/>
              </a:lnSpc>
            </a:pPr>
            <a:r>
              <a:rPr lang="en-US" sz="2000" dirty="0"/>
              <a:t>Now Valdis Dombrovskis</a:t>
            </a:r>
          </a:p>
          <a:p>
            <a:pPr lvl="2">
              <a:lnSpc>
                <a:spcPct val="90000"/>
              </a:lnSpc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5600" y="4016435"/>
            <a:ext cx="2133599" cy="2841565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76A26C8-8EFA-1443-BB81-BDB42043F0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3962400"/>
            <a:ext cx="2169302" cy="28778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C476A8-5731-CB49-B056-80F2C847D7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3916885"/>
            <a:ext cx="2133600" cy="2941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46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8FF49-59E4-7949-A774-1FA1CD1E8A05}" type="slidenum">
              <a:rPr lang="en-US"/>
              <a:pPr/>
              <a:t>7</a:t>
            </a:fld>
            <a:endParaRPr lang="en-US"/>
          </a:p>
        </p:txBody>
      </p:sp>
      <p:sp>
        <p:nvSpPr>
          <p:cNvPr id="186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 US, responsibility for trade issues is spread over many entities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Congress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USTR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Commerce Department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US International Trade Commission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Export-Import Bank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and several others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Obama said several years ago that he sought to consolidate many of these in a single agency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He never did</a:t>
            </a:r>
          </a:p>
        </p:txBody>
      </p:sp>
    </p:spTree>
    <p:extLst>
      <p:ext uri="{BB962C8B-B14F-4D97-AF65-F5344CB8AC3E}">
        <p14:creationId xmlns:p14="http://schemas.microsoft.com/office/powerpoint/2010/main" val="2673460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F80DA-914B-904B-A550-14F6EABD5A2B}" type="slidenum">
              <a:rPr lang="en-US"/>
              <a:pPr/>
              <a:t>8</a:t>
            </a:fld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USTR = United States Trade Representative</a:t>
            </a:r>
          </a:p>
          <a:p>
            <a:pPr lvl="1"/>
            <a:r>
              <a:rPr lang="en-US"/>
              <a:t>Handles negotiations on trade issues with</a:t>
            </a:r>
          </a:p>
          <a:p>
            <a:pPr lvl="2"/>
            <a:r>
              <a:rPr lang="en-US"/>
              <a:t>Other governments</a:t>
            </a:r>
          </a:p>
          <a:p>
            <a:pPr lvl="2"/>
            <a:r>
              <a:rPr lang="en-US"/>
              <a:t>WTO</a:t>
            </a:r>
          </a:p>
          <a:p>
            <a:pPr lvl="1"/>
            <a:r>
              <a:rPr lang="en-US"/>
              <a:t>Drafts trade legislation for Congress</a:t>
            </a:r>
          </a:p>
          <a:p>
            <a:pPr lvl="1"/>
            <a:r>
              <a:rPr lang="en-US"/>
              <a:t>Does NOT set or implement trade policies</a:t>
            </a:r>
          </a:p>
        </p:txBody>
      </p:sp>
    </p:spTree>
    <p:extLst>
      <p:ext uri="{BB962C8B-B14F-4D97-AF65-F5344CB8AC3E}">
        <p14:creationId xmlns:p14="http://schemas.microsoft.com/office/powerpoint/2010/main" val="137576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9:  Policies and Institutions: National, United States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174AC-4DBE-304A-AF76-6A5047A45CA5}" type="slidenum">
              <a:rPr lang="en-US"/>
              <a:pPr/>
              <a:t>9</a:t>
            </a:fld>
            <a:endParaRPr lang="en-US"/>
          </a:p>
        </p:txBody>
      </p:sp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 Trade Institutions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648200" cy="4525963"/>
          </a:xfrm>
        </p:spPr>
        <p:txBody>
          <a:bodyPr/>
          <a:lstStyle/>
          <a:p>
            <a:r>
              <a:rPr lang="en-US" dirty="0"/>
              <a:t>Trump’s USTR is Robert </a:t>
            </a:r>
            <a:r>
              <a:rPr lang="en-US" dirty="0" err="1"/>
              <a:t>Lighthizer</a:t>
            </a:r>
            <a:r>
              <a:rPr lang="en-US" dirty="0"/>
              <a:t> </a:t>
            </a:r>
          </a:p>
          <a:p>
            <a:r>
              <a:rPr lang="en-US" dirty="0"/>
              <a:t>Cabinet-level official of US government</a:t>
            </a:r>
          </a:p>
        </p:txBody>
      </p:sp>
      <p:pic>
        <p:nvPicPr>
          <p:cNvPr id="1028" name="Picture 4" descr="https://static01.nyt.com/images/2017/01/04/us/04Trade/04Trade-blog4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1447800"/>
            <a:ext cx="3124200" cy="4375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39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9" grpId="0" uiExpand="1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82542</TotalTime>
  <Words>2586</Words>
  <Application>Microsoft Macintosh PowerPoint</Application>
  <PresentationFormat>On-screen Show (4:3)</PresentationFormat>
  <Paragraphs>346</Paragraphs>
  <Slides>46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1" baseType="lpstr">
      <vt:lpstr>ＭＳ Ｐゴシック</vt:lpstr>
      <vt:lpstr>ヒラギノ角ゴ Pro W3</vt:lpstr>
      <vt:lpstr>Arial</vt:lpstr>
      <vt:lpstr>Arial (Body)</vt:lpstr>
      <vt:lpstr>Default Design</vt:lpstr>
      <vt:lpstr>Class 9  Policies and Institutions: National, United States  by Alan V. Deardorff University of Michigan 2020</vt:lpstr>
      <vt:lpstr>Announcements</vt:lpstr>
      <vt:lpstr>Pause for Discussion</vt:lpstr>
      <vt:lpstr>Questions</vt:lpstr>
      <vt:lpstr>Outline</vt:lpstr>
      <vt:lpstr>US Trade Institutions</vt:lpstr>
      <vt:lpstr>US Trade Institutions</vt:lpstr>
      <vt:lpstr>US Trade Institutions</vt:lpstr>
      <vt:lpstr>US Trade Institutions</vt:lpstr>
      <vt:lpstr>US Trade Institutions</vt:lpstr>
      <vt:lpstr>US Trade Institutions</vt:lpstr>
      <vt:lpstr>US Trade Institutions</vt:lpstr>
      <vt:lpstr>US Trade Institutions</vt:lpstr>
      <vt:lpstr>Pause for Discussion</vt:lpstr>
      <vt:lpstr>Questions</vt:lpstr>
      <vt:lpstr>Features of US Trade Policies</vt:lpstr>
      <vt:lpstr>PowerPoint Presentation</vt:lpstr>
      <vt:lpstr>PowerPoint Presentation</vt:lpstr>
      <vt:lpstr>Figure 10.5 The U.S. Tariff Rate</vt:lpstr>
      <vt:lpstr>Features of US Trade Policies</vt:lpstr>
      <vt:lpstr>Features of US Trade Policies</vt:lpstr>
      <vt:lpstr>Features of US Trade Policies</vt:lpstr>
      <vt:lpstr>Features of US Trade Policies</vt:lpstr>
      <vt:lpstr>Features of US Trade Policies</vt:lpstr>
      <vt:lpstr>Features of US Trade Policies</vt:lpstr>
      <vt:lpstr>Features of US Trade Policies</vt:lpstr>
      <vt:lpstr>Features of US Trade Policies</vt:lpstr>
      <vt:lpstr>Features of US Trade Policies</vt:lpstr>
      <vt:lpstr>Pause for Discussion</vt:lpstr>
      <vt:lpstr>Questions</vt:lpstr>
      <vt:lpstr>Questions</vt:lpstr>
      <vt:lpstr>US Trade Policies under Trump</vt:lpstr>
      <vt:lpstr>US Trade Policies under Trump</vt:lpstr>
      <vt:lpstr>Pause for Discussion</vt:lpstr>
      <vt:lpstr>Questions on USTR “Agenda”</vt:lpstr>
      <vt:lpstr>US Trade Policies under Trump</vt:lpstr>
      <vt:lpstr>Pause for Discussion</vt:lpstr>
      <vt:lpstr>Questions on Fefer  “Section 232”</vt:lpstr>
      <vt:lpstr>Questions on Williams, “electrical grid imports”</vt:lpstr>
      <vt:lpstr>Questions on Ellis, “Grassley”</vt:lpstr>
      <vt:lpstr>US Trade Policies under Trump</vt:lpstr>
      <vt:lpstr>Pause for Discussion</vt:lpstr>
      <vt:lpstr>Questions on Armour &amp; Burton, Drug Imports </vt:lpstr>
      <vt:lpstr>Questions on Wise &amp; Ferek, “Ban Chinese Buses”</vt:lpstr>
      <vt:lpstr>Questions on Rappeport &amp; Rogers, “Sanctions”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184</cp:revision>
  <cp:lastPrinted>2018-09-04T12:02:20Z</cp:lastPrinted>
  <dcterms:created xsi:type="dcterms:W3CDTF">2011-01-03T19:29:08Z</dcterms:created>
  <dcterms:modified xsi:type="dcterms:W3CDTF">2020-10-01T13:55:04Z</dcterms:modified>
</cp:coreProperties>
</file>